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5" r:id="rId1"/>
  </p:sldMasterIdLst>
  <p:notesMasterIdLst>
    <p:notesMasterId r:id="rId29"/>
  </p:notesMasterIdLst>
  <p:handoutMasterIdLst>
    <p:handoutMasterId r:id="rId30"/>
  </p:handoutMasterIdLst>
  <p:sldIdLst>
    <p:sldId id="634" r:id="rId2"/>
    <p:sldId id="525" r:id="rId3"/>
    <p:sldId id="586" r:id="rId4"/>
    <p:sldId id="709" r:id="rId5"/>
    <p:sldId id="680" r:id="rId6"/>
    <p:sldId id="256" r:id="rId7"/>
    <p:sldId id="526" r:id="rId8"/>
    <p:sldId id="556" r:id="rId9"/>
    <p:sldId id="650" r:id="rId10"/>
    <p:sldId id="713" r:id="rId11"/>
    <p:sldId id="651" r:id="rId12"/>
    <p:sldId id="653" r:id="rId13"/>
    <p:sldId id="681" r:id="rId14"/>
    <p:sldId id="666" r:id="rId15"/>
    <p:sldId id="712" r:id="rId16"/>
    <p:sldId id="682" r:id="rId17"/>
    <p:sldId id="683" r:id="rId18"/>
    <p:sldId id="711" r:id="rId19"/>
    <p:sldId id="706" r:id="rId20"/>
    <p:sldId id="604" r:id="rId21"/>
    <p:sldId id="654" r:id="rId22"/>
    <p:sldId id="547" r:id="rId23"/>
    <p:sldId id="657" r:id="rId24"/>
    <p:sldId id="658" r:id="rId25"/>
    <p:sldId id="710" r:id="rId26"/>
    <p:sldId id="544" r:id="rId27"/>
    <p:sldId id="707" r:id="rId28"/>
  </p:sldIdLst>
  <p:sldSz cx="9144000" cy="5143500" type="screen16x9"/>
  <p:notesSz cx="6858000" cy="9144000"/>
  <p:embeddedFontLst>
    <p:embeddedFont>
      <p:font typeface="隶书" pitchFamily="49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黑体" pitchFamily="49" charset="-122"/>
      <p:regular r:id="rId36"/>
    </p:embeddedFont>
    <p:embeddedFont>
      <p:font typeface="楷体" pitchFamily="49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Cambria Math" pitchFamily="18" charset="0"/>
      <p:regular r:id="rId4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B0"/>
    <a:srgbClr val="FD9F00"/>
    <a:srgbClr val="4EC1B8"/>
    <a:srgbClr val="4ECE9F"/>
    <a:srgbClr val="77CF2E"/>
    <a:srgbClr val="85BD4B"/>
    <a:srgbClr val="B8E5F8"/>
    <a:srgbClr val="E0F1EF"/>
    <a:srgbClr val="FFE916"/>
    <a:srgbClr val="FDD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2" autoAdjust="0"/>
    <p:restoredTop sz="95062" autoAdjust="0"/>
  </p:normalViewPr>
  <p:slideViewPr>
    <p:cSldViewPr showGuides="1">
      <p:cViewPr varScale="1">
        <p:scale>
          <a:sx n="140" d="100"/>
          <a:sy n="140" d="100"/>
        </p:scale>
        <p:origin x="-882" y="-90"/>
      </p:cViewPr>
      <p:guideLst>
        <p:guide orient="horz" pos="1672"/>
        <p:guide pos="29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8006E18-4BEF-4595-B3B6-2ABF2F04905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26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95A52D7-8F67-41F0-A534-CB8A9A4DB92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46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5A52D7-8F67-41F0-A534-CB8A9A4DB9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8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10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 userDrawn="1"/>
        </p:nvSpPr>
        <p:spPr bwMode="auto">
          <a:xfrm>
            <a:off x="1113727" y="267635"/>
            <a:ext cx="1624375" cy="52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1" tIns="45690" rIns="91381" bIns="456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47784" y="786595"/>
            <a:ext cx="8497406" cy="635"/>
          </a:xfrm>
          <a:prstGeom prst="line">
            <a:avLst/>
          </a:prstGeom>
          <a:ln w="3810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596" y="195541"/>
            <a:ext cx="490919" cy="6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5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17556" b="14741"/>
          <a:stretch>
            <a:fillRect/>
          </a:stretch>
        </p:blipFill>
        <p:spPr>
          <a:xfrm>
            <a:off x="565157" y="246384"/>
            <a:ext cx="8013065" cy="46983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lum contrast="-12000"/>
          </a:blip>
          <a:srcRect t="40148" b="36667"/>
          <a:stretch>
            <a:fillRect/>
          </a:stretch>
        </p:blipFill>
        <p:spPr>
          <a:xfrm>
            <a:off x="2048837" y="915036"/>
            <a:ext cx="5046344" cy="864627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47550" y="999564"/>
            <a:ext cx="2448272" cy="584775"/>
          </a:xfrm>
          <a:prstGeom prst="rect">
            <a:avLst/>
          </a:prstGeom>
          <a:noFill/>
        </p:spPr>
        <p:txBody>
          <a:bodyPr wrap="square" lIns="91381" tIns="45691" rIns="91381" bIns="45691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22758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1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4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64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内容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"/>
          <p:cNvSpPr txBox="1">
            <a:spLocks noChangeArrowheads="1"/>
          </p:cNvSpPr>
          <p:nvPr userDrawn="1"/>
        </p:nvSpPr>
        <p:spPr bwMode="auto">
          <a:xfrm>
            <a:off x="787769" y="160658"/>
            <a:ext cx="3497745" cy="5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1" tIns="45705" rIns="91411" bIns="4570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dirty="0" smtClean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单元内容结构图</a:t>
            </a:r>
            <a:endParaRPr kumimoji="1" lang="zh-CN" altLang="en-US" sz="2800" dirty="0">
              <a:solidFill>
                <a:schemeClr val="tx1"/>
              </a:solidFill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88621" y="648970"/>
            <a:ext cx="3024000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菱形 9"/>
          <p:cNvSpPr/>
          <p:nvPr userDrawn="1">
            <p:custDataLst>
              <p:tags r:id="rId1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57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4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菱形 3"/>
          <p:cNvSpPr/>
          <p:nvPr userDrawn="1">
            <p:custDataLst>
              <p:tags r:id="rId2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4"/>
            </p:custDataLst>
          </p:nvPr>
        </p:nvSpPr>
        <p:spPr>
          <a:xfrm>
            <a:off x="775673" y="129127"/>
            <a:ext cx="1605280" cy="521970"/>
          </a:xfrm>
          <a:prstGeom prst="rect">
            <a:avLst/>
          </a:prstGeom>
          <a:noFill/>
        </p:spPr>
        <p:txBody>
          <a:bodyPr wrap="square" lIns="91381" tIns="45691" rIns="91381" bIns="45691" rtlCol="0">
            <a:spAutoFit/>
          </a:bodyPr>
          <a:lstStyle/>
          <a:p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68787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重难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6"/>
          <p:cNvSpPr txBox="1">
            <a:spLocks noChangeArrowheads="1"/>
          </p:cNvSpPr>
          <p:nvPr userDrawn="1"/>
        </p:nvSpPr>
        <p:spPr bwMode="auto">
          <a:xfrm>
            <a:off x="787769" y="160658"/>
            <a:ext cx="3497745" cy="5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1" tIns="45705" rIns="91411" bIns="4570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dirty="0" smtClean="0">
                <a:solidFill>
                  <a:schemeClr val="tx1"/>
                </a:solidFill>
                <a:latin typeface="+mn-lt"/>
                <a:ea typeface="黑体" panose="02010609060101010101" pitchFamily="49" charset="-122"/>
              </a:rPr>
              <a:t>学习重难点</a:t>
            </a:r>
            <a:endParaRPr kumimoji="1" lang="zh-CN" altLang="en-US" sz="2800" dirty="0">
              <a:solidFill>
                <a:schemeClr val="tx1"/>
              </a:solidFill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88620" y="648970"/>
            <a:ext cx="2304000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菱形 8"/>
          <p:cNvSpPr/>
          <p:nvPr userDrawn="1">
            <p:custDataLst>
              <p:tags r:id="rId1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入新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4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7001"/>
            <a:ext cx="1605280" cy="521970"/>
          </a:xfrm>
          <a:prstGeom prst="rect">
            <a:avLst/>
          </a:prstGeom>
          <a:noFill/>
        </p:spPr>
        <p:txBody>
          <a:bodyPr wrap="square" lIns="91381" tIns="45691" rIns="91381" bIns="45691" rtlCol="0">
            <a:spAutoFit/>
          </a:bodyPr>
          <a:lstStyle/>
          <a:p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0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4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35537"/>
            <a:ext cx="1605280" cy="521970"/>
          </a:xfrm>
          <a:prstGeom prst="rect">
            <a:avLst/>
          </a:prstGeom>
          <a:noFill/>
        </p:spPr>
        <p:txBody>
          <a:bodyPr wrap="square" lIns="91381" tIns="45691" rIns="91381" bIns="45691" rtlCol="0">
            <a:spAutoFit/>
          </a:bodyPr>
          <a:lstStyle/>
          <a:p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46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4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7"/>
            <a:ext cx="1605280" cy="521970"/>
          </a:xfrm>
          <a:prstGeom prst="rect">
            <a:avLst/>
          </a:prstGeom>
          <a:noFill/>
        </p:spPr>
        <p:txBody>
          <a:bodyPr wrap="square" lIns="91381" tIns="45691" rIns="91381" bIns="45691" rtlCol="0">
            <a:spAutoFit/>
          </a:bodyPr>
          <a:lstStyle/>
          <a:p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巩固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4" y="843279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388622" y="648969"/>
            <a:ext cx="1951132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775673" y="129127"/>
            <a:ext cx="1605280" cy="521970"/>
          </a:xfrm>
          <a:prstGeom prst="rect">
            <a:avLst/>
          </a:prstGeom>
          <a:noFill/>
        </p:spPr>
        <p:txBody>
          <a:bodyPr wrap="square" lIns="91381" tIns="45691" rIns="91381" bIns="45691" rtlCol="0">
            <a:spAutoFit/>
          </a:bodyPr>
          <a:lstStyle/>
          <a:p>
            <a:r>
              <a:rPr kumimoji="1"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391159" y="235171"/>
            <a:ext cx="360000" cy="360000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1" tIns="45691" rIns="91381" bIns="45691" anchor="ctr"/>
          <a:lstStyle/>
          <a:p>
            <a:pPr algn="ctr">
              <a:defRPr/>
            </a:pPr>
            <a:endParaRPr kumimoji="1" lang="zh-CN" altLang="en-US" sz="2200" b="1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1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396" y="195582"/>
            <a:ext cx="1283909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96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19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24" indent="-342824" algn="l" defTabSz="91419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83" indent="-285686" algn="l" defTabSz="91419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44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40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37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35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32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9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26" indent="-228549" algn="l" defTabSz="9141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5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2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8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6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84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80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77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555" y="1056640"/>
            <a:ext cx="9058891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第三章</a:t>
            </a:r>
            <a:r>
              <a:rPr lang="en-US" altLang="zh-CN" sz="4800" dirty="0" smtClean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 </a:t>
            </a:r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代数式</a:t>
            </a:r>
            <a:r>
              <a:rPr lang="zh-CN" altLang="en-US" sz="3200" dirty="0" smtClean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  </a:t>
            </a:r>
            <a:endParaRPr lang="en-US" altLang="zh-CN" sz="32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en-US" sz="4000" dirty="0" smtClean="0">
                <a:latin typeface="黑体" pitchFamily="2" charset="-122"/>
                <a:ea typeface="黑体" pitchFamily="2" charset="-122"/>
              </a:rPr>
              <a:t>        3.1</a:t>
            </a:r>
            <a:r>
              <a:rPr kumimoji="1" lang="en-US" altLang="zh-CN" sz="4000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sz="4000" dirty="0">
                <a:latin typeface="黑体" pitchFamily="2" charset="-122"/>
                <a:ea typeface="黑体" pitchFamily="2" charset="-122"/>
              </a:rPr>
              <a:t>列代数式表示数量</a:t>
            </a:r>
            <a:r>
              <a:rPr kumimoji="1" lang="zh-CN" altLang="en-US" sz="4000" dirty="0" smtClean="0">
                <a:latin typeface="黑体" pitchFamily="2" charset="-122"/>
                <a:ea typeface="黑体" pitchFamily="2" charset="-122"/>
              </a:rPr>
              <a:t>关系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endParaRPr lang="en-US" altLang="zh-CN" sz="32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第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课时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代数式与文字语言的相互转化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7623" y="1635646"/>
            <a:ext cx="2759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）（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+3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4247" y="2167786"/>
            <a:ext cx="2811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8.25%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7623" y="2735783"/>
            <a:ext cx="2976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1.1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-80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）元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3" name="TextBox 15"/>
          <p:cNvSpPr txBox="1"/>
          <p:nvPr/>
        </p:nvSpPr>
        <p:spPr>
          <a:xfrm>
            <a:off x="5389168" y="1547363"/>
            <a:ext cx="3448685" cy="17145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用数、表示数的字母、运算符号及表示运算顺序的符号表达数量关系的语言称为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符号语言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355974" y="2398618"/>
            <a:ext cx="862103" cy="0"/>
          </a:xfrm>
          <a:prstGeom prst="straightConnector1">
            <a:avLst/>
          </a:prstGeom>
          <a:ln w="1905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4355975" y="1874060"/>
            <a:ext cx="862103" cy="0"/>
          </a:xfrm>
          <a:prstGeom prst="straightConnector1">
            <a:avLst/>
          </a:prstGeom>
          <a:ln w="1905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83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1"/>
          <p:cNvSpPr txBox="1"/>
          <p:nvPr/>
        </p:nvSpPr>
        <p:spPr>
          <a:xfrm>
            <a:off x="862716" y="1635646"/>
            <a:ext cx="8199120" cy="257262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>
              <a:lnSpc>
                <a:spcPct val="125000"/>
              </a:lnSpc>
            </a:pP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①数与字母相乘或字母与字母相乘，可省略乘号；</a:t>
            </a:r>
          </a:p>
          <a:p>
            <a:pPr marL="0" algn="l">
              <a:lnSpc>
                <a:spcPct val="125000"/>
              </a:lnSpc>
            </a:pP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②数与字母相乘，数通常写在字母的前面；</a:t>
            </a:r>
          </a:p>
          <a:p>
            <a:pPr marL="0" algn="l">
              <a:lnSpc>
                <a:spcPct val="125000"/>
              </a:lnSpc>
            </a:pP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③数与数相乘，必须写乘号，不能省略；</a:t>
            </a:r>
          </a:p>
          <a:p>
            <a:pPr marL="0" algn="l">
              <a:lnSpc>
                <a:spcPct val="125000"/>
              </a:lnSpc>
            </a:pP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④式子中出现除法运算时，一般按分数形式来写；</a:t>
            </a:r>
          </a:p>
          <a:p>
            <a:pPr marL="0" algn="l">
              <a:lnSpc>
                <a:spcPct val="125000"/>
              </a:lnSpc>
            </a:pP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⑤在实际问题中，如果代数式是和或差的形式，要把整个式子括起来，再写单位；</a:t>
            </a:r>
          </a:p>
          <a:p>
            <a:pPr marL="0" algn="l">
              <a:lnSpc>
                <a:spcPct val="125000"/>
              </a:lnSpc>
            </a:pP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⑥带分数与字母相乘时</a:t>
            </a:r>
            <a:r>
              <a:rPr lang="zh-CN" altLang="en-US" sz="2200" i="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，带分数</a:t>
            </a:r>
            <a:r>
              <a:rPr lang="zh-CN" altLang="en-US" sz="2200" i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要化成假分数.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860032" y="2283718"/>
            <a:ext cx="3982369" cy="1558582"/>
            <a:chOff x="7540" y="5013"/>
            <a:chExt cx="5668" cy="2268"/>
          </a:xfrm>
        </p:grpSpPr>
        <p:sp>
          <p:nvSpPr>
            <p:cNvPr id="8200" name="AutoShape 8"/>
            <p:cNvSpPr/>
            <p:nvPr/>
          </p:nvSpPr>
          <p:spPr>
            <a:xfrm>
              <a:off x="7540" y="5013"/>
              <a:ext cx="5668" cy="2268"/>
            </a:xfrm>
            <a:prstGeom prst="cloudCallout">
              <a:avLst>
                <a:gd name="adj1" fmla="val -95794"/>
                <a:gd name="adj2" fmla="val -5321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sz="2800" b="1" dirty="0">
                <a:latin typeface="Times New Roman" panose="0202060305040502030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03" y="5767"/>
              <a:ext cx="4441" cy="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代数式的书写规范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19" name="组合 18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活动二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【一起归纳】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538085"/>
            <a:ext cx="83489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问题：甲、乙两地之间公路全长240km，汽车从甲地开往乙地，行驶速度为</a:t>
            </a:r>
            <a:r>
              <a:rPr lang="zh-CN" altLang="en-US" sz="240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v 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km/h.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(1)汽车从甲地到乙地需要行驶多少小时</a:t>
            </a:r>
            <a:r>
              <a:rPr lang="zh-CN" altLang="en-US" sz="240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?</a:t>
            </a:r>
            <a:endParaRPr lang="zh-CN" altLang="en-US" sz="24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/>
              <p:cNvSpPr txBox="1"/>
              <p:nvPr/>
            </p:nvSpPr>
            <p:spPr>
              <a:xfrm>
                <a:off x="975935" y="3435846"/>
                <a:ext cx="7653020" cy="684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解：（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）汽车从甲地到乙地需要行驶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240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i="1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v</m:t>
                        </m:r>
                      </m:den>
                    </m:f>
                    <m:r>
                      <a:rPr lang="zh-CN" altLang="en-US" sz="2400" i="1" dirty="0">
                        <a:solidFill>
                          <a:srgbClr val="FF0000"/>
                        </a:solidFill>
                        <a:latin typeface="Cambria Math"/>
                        <a:ea typeface="黑体" panose="02010609060101010101" pitchFamily="49" charset="-122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；</a:t>
                </a:r>
              </a:p>
            </p:txBody>
          </p:sp>
        </mc:Choice>
        <mc:Fallback xmlns=""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935" y="3435846"/>
                <a:ext cx="7653020" cy="684162"/>
              </a:xfrm>
              <a:prstGeom prst="rect">
                <a:avLst/>
              </a:prstGeom>
              <a:blipFill rotWithShape="1">
                <a:blip r:embed="rId2"/>
                <a:stretch>
                  <a:fillRect l="-1194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组合 17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19" name="组合 18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活动三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9174" y="992509"/>
            <a:ext cx="8348980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(2)如果汽车的行驶速度增加3km/h，那么汽车从甲地到乙地需要行驶多少小时?汽车加快速度后可以早到多少小时?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/>
              <p:cNvSpPr txBox="1"/>
              <p:nvPr/>
            </p:nvSpPr>
            <p:spPr>
              <a:xfrm>
                <a:off x="723154" y="2124712"/>
                <a:ext cx="8255000" cy="2029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解：（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）如果汽车的行驶速度增加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3km/h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那么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汽车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从甲地到乙地需要行驶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240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i="1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v</m:t>
                        </m:r>
                        <m:r>
                          <a:rPr lang="zh-CN" altLang="en-US" sz="2400" b="0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itchFamily="1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en-US" sz="24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en-US" altLang="zh-CN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汽车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加快速度后可以得到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240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i="1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v</m:t>
                        </m:r>
                      </m:den>
                    </m:f>
                  </m:oMath>
                </a14:m>
                <a:r>
                  <a:rPr lang="zh-CN" altLang="en-US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－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240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i="1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v</m:t>
                        </m:r>
                        <m:r>
                          <a:rPr lang="zh-CN" altLang="en-US" sz="2400" i="1" dirty="0">
                            <a:solidFill>
                              <a:srgbClr val="FF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itchFamily="1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en-US" sz="24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154" y="2124712"/>
                <a:ext cx="8255000" cy="2029145"/>
              </a:xfrm>
              <a:prstGeom prst="rect">
                <a:avLst/>
              </a:prstGeom>
              <a:blipFill rotWithShape="1">
                <a:blip r:embed="rId2"/>
                <a:stretch>
                  <a:fillRect l="-1182" t="-1205" b="-1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4"/>
          <p:cNvSpPr txBox="1"/>
          <p:nvPr/>
        </p:nvSpPr>
        <p:spPr>
          <a:xfrm>
            <a:off x="1331640" y="4166511"/>
            <a:ext cx="6378575" cy="49314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9999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列代数式就是将文字语言译成符号语言的过程。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7015" y="1851669"/>
            <a:ext cx="810133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问题：（</a:t>
            </a:r>
            <a:r>
              <a:rPr lang="en-US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）观察下列各式：</a:t>
            </a:r>
            <a:r>
              <a:rPr lang="zh-CN" sz="24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，2</a:t>
            </a:r>
            <a:r>
              <a:rPr lang="zh-CN" sz="24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sz="2400" b="0" baseline="30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en-US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3</a:t>
            </a:r>
            <a:r>
              <a:rPr lang="en-US" sz="24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sz="2400" b="0" baseline="30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3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lang="en-US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</a:t>
            </a:r>
            <a:r>
              <a:rPr lang="en-US" sz="24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sz="2400" b="0" baseline="30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，…，按此规律，第</a:t>
            </a:r>
            <a:r>
              <a:rPr lang="zh-CN" sz="24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个式子是</a:t>
            </a:r>
            <a:r>
              <a:rPr lang="en-US" sz="2400" b="0" u="sng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lang="en-US" sz="2400" b="0" u="sng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         </a:t>
            </a:r>
            <a:r>
              <a:rPr lang="zh-CN" sz="2400" b="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；</a:t>
            </a:r>
            <a:endParaRPr lang="zh-CN" sz="2400" b="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3888" y="2372961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err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nx</a:t>
            </a:r>
            <a:r>
              <a:rPr lang="en-US" altLang="zh-CN" sz="3200" i="1" baseline="30000" dirty="0" err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endParaRPr lang="en-US" altLang="zh-CN" sz="3200" i="1" baseline="30000" dirty="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19" name="组合 18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活动四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7584" y="1131590"/>
            <a:ext cx="7992888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25000"/>
              </a:lnSpc>
            </a:pP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问题：（</a:t>
            </a:r>
            <a:r>
              <a:rPr lang="en-US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）测得一种树苗的高度与树苗生长的年数的有关数据如下表（树苗原高</a:t>
            </a:r>
            <a:r>
              <a:rPr lang="en-US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100cm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）：</a:t>
            </a:r>
            <a:r>
              <a:rPr 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前四年的变化与年数有什么关系？假设以后各年树苗高度的变化与年数保持上述关系，用式子表示生长了</a:t>
            </a:r>
            <a:r>
              <a:rPr lang="zh-CN" sz="240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n</a:t>
            </a:r>
            <a:r>
              <a:rPr 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年的树苗的高度.</a:t>
            </a:r>
            <a:endParaRPr lang="zh-CN" altLang="en-US" sz="24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4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1224879991"/>
              </p:ext>
            </p:extLst>
          </p:nvPr>
        </p:nvGraphicFramePr>
        <p:xfrm>
          <a:off x="1691680" y="1203598"/>
          <a:ext cx="6161608" cy="2195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7192"/>
                <a:gridCol w="3744416"/>
              </a:tblGrid>
              <a:tr h="35105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年数</a:t>
                      </a:r>
                      <a:endParaRPr lang="en-US" altLang="en-US" sz="2400" b="0" dirty="0"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高度</a:t>
                      </a:r>
                      <a:r>
                        <a:rPr lang="en-US" sz="2400" b="0" dirty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/cm</a:t>
                      </a:r>
                      <a:endParaRPr lang="en-US" altLang="en-US" sz="2400" b="0" dirty="0"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05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100+5=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100+5×1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2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100+10=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100+5×2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57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3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100+15=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100+5×3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34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4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100+20=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100+5×4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05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……</a:t>
                      </a:r>
                      <a:endParaRPr lang="en-US" altLang="en-US" sz="2400" b="0"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……</a:t>
                      </a:r>
                      <a:endParaRPr lang="en-US" altLang="en-US" sz="2400" b="0" dirty="0"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47664" y="3579862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数量关系是：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树苗的高度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=100+5×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年数；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22689" y="4132252"/>
            <a:ext cx="6657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年数是</a:t>
            </a:r>
            <a:r>
              <a:rPr lang="en-US" altLang="zh-CN" sz="240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时：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树苗的高度是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100+5×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=100+5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12561" y="1111879"/>
            <a:ext cx="7924165" cy="968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>
              <a:lnSpc>
                <a:spcPct val="125000"/>
              </a:lnSpc>
            </a:pPr>
            <a:r>
              <a:rPr 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问题：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（3）礼堂第1排有20个座位，后面每排都比前一排多一个座位.用式子表示第</a:t>
            </a:r>
            <a:r>
              <a:rPr lang="zh-CN" sz="24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排的座位数.</a:t>
            </a:r>
            <a:endParaRPr lang="zh-CN" altLang="en-US" sz="24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9672" y="2080542"/>
            <a:ext cx="49685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解：排数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，则座位数</a:t>
            </a:r>
            <a:r>
              <a:rPr lang="en-US" alt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20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；</a:t>
            </a:r>
          </a:p>
          <a:p>
            <a:pPr>
              <a:lnSpc>
                <a:spcPct val="125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</a:t>
            </a:r>
            <a:r>
              <a:rPr lang="zh-CN" altLang="en-US" sz="240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排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数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，则座位数</a:t>
            </a:r>
            <a:r>
              <a:rPr lang="en-US" alt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20+1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；</a:t>
            </a:r>
          </a:p>
          <a:p>
            <a:pPr>
              <a:lnSpc>
                <a:spcPct val="125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</a:t>
            </a:r>
            <a:r>
              <a:rPr lang="zh-CN" altLang="en-US" sz="240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排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数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3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，则座位数</a:t>
            </a:r>
            <a:r>
              <a:rPr lang="en-US" alt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20+2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；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</a:t>
            </a:r>
            <a:r>
              <a:rPr lang="en-US" altLang="zh-CN" sz="240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……</a:t>
            </a:r>
            <a:endParaRPr lang="en-US" altLang="zh-CN" sz="240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</a:t>
            </a:r>
            <a:r>
              <a:rPr lang="zh-CN" altLang="en-US" sz="240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排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数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zh-CN" altLang="en-US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，则座位数</a:t>
            </a:r>
            <a:r>
              <a:rPr lang="en-US" alt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20+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n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-1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</a:t>
            </a:r>
            <a:r>
              <a:rPr lang="en-US" altLang="zh-CN" sz="24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62640" y="2848822"/>
            <a:ext cx="2880320" cy="864096"/>
          </a:xfrm>
          <a:prstGeom prst="rect">
            <a:avLst/>
          </a:prstGeom>
          <a:noFill/>
          <a:ln w="41275" cmpd="thickThin"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代数式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中可以带有括号，用于指明运算顺序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55776" y="1203598"/>
            <a:ext cx="6048672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对比文字语言和符号语言，你更喜欢哪一种语言？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04" b="36723"/>
          <a:stretch>
            <a:fillRect/>
          </a:stretch>
        </p:blipFill>
        <p:spPr>
          <a:xfrm>
            <a:off x="1691680" y="1283724"/>
            <a:ext cx="762811" cy="11364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9672" y="2998265"/>
            <a:ext cx="6264696" cy="497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符号语言比文字语言更简单明确，更具有一般性</a:t>
            </a:r>
            <a:r>
              <a:rPr lang="zh-CN" altLang="en-US" sz="2200">
                <a:solidFill>
                  <a:srgbClr val="FFFF00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6543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7410"/>
          <p:cNvSpPr txBox="1"/>
          <p:nvPr/>
        </p:nvSpPr>
        <p:spPr>
          <a:xfrm>
            <a:off x="827584" y="1647208"/>
            <a:ext cx="7992888" cy="3093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536575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用整式表示实际问题中的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数量关系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变化规律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，可以从特殊值入手，借助表格等分析，由特殊到一般，由个体到整体地观察、分析问题，发现规律，并用含有字母的式子表示一般的结论，这体现了</a:t>
            </a:r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抽象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的数学思想． 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843280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18" name="组合 17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活动四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【一起归纳】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87020" y="998220"/>
            <a:ext cx="874776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 b="1" dirty="0">
                <a:latin typeface="楷体" pitchFamily="49" charset="-122"/>
                <a:ea typeface="楷体" pitchFamily="49" charset="-122"/>
              </a:rPr>
              <a:t>1.通过经历分析实际问题中的数量关系的过程，理解列代数式解决实际问题的意义，在感受其中“抽象”数学思想的同时，培养学生的应用意识；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楷体" pitchFamily="49" charset="-122"/>
                <a:ea typeface="楷体" pitchFamily="49" charset="-122"/>
              </a:rPr>
              <a:t>2.通过经历列代数式表示实际问题数量关系的过程，体会文字语言和符号语言在表现数量关系的异同，在代数式规范书写的指导下，进一步理解式的简洁性、一般性；</a:t>
            </a:r>
          </a:p>
          <a:p>
            <a:pPr>
              <a:lnSpc>
                <a:spcPct val="150000"/>
              </a:lnSpc>
            </a:pPr>
            <a:r>
              <a:rPr sz="2000" b="1" dirty="0">
                <a:latin typeface="楷体" pitchFamily="49" charset="-122"/>
                <a:ea typeface="楷体" pitchFamily="49" charset="-122"/>
              </a:rPr>
              <a:t>3.通过经历把与数量有关的语句用代数式表示出来的过程，提高学生分析问题、解决问题的能力，进一步培养学生的符号意识。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5"/>
          <p:cNvSpPr txBox="1"/>
          <p:nvPr/>
        </p:nvSpPr>
        <p:spPr>
          <a:xfrm>
            <a:off x="683567" y="1131590"/>
            <a:ext cx="8064897" cy="17028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设字母</a:t>
            </a:r>
            <a:r>
              <a:rPr lang="en-US" altLang="zh-CN" sz="2400" i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x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表示甲数，字母</a:t>
            </a:r>
            <a:r>
              <a:rPr lang="en-US" altLang="zh-CN" sz="2400" i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y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表示乙数，用代数式表示：</a:t>
            </a:r>
            <a:endParaRPr lang="en-US" altLang="zh-CN" sz="2400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）甲数的</a:t>
            </a:r>
            <a:r>
              <a:rPr lang="en-US" altLang="zh-CN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3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倍与乙数的</a:t>
            </a:r>
            <a:r>
              <a:rPr lang="en-US" altLang="zh-CN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倍的和；</a:t>
            </a:r>
            <a:endParaRPr lang="en-US" altLang="zh-CN" sz="2400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）甲数与乙数的</a:t>
            </a:r>
            <a:r>
              <a:rPr lang="en-US" altLang="zh-CN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5</a:t>
            </a:r>
            <a:r>
              <a:rPr lang="zh-CN" altLang="en-US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倍的差的一半</a:t>
            </a:r>
            <a:r>
              <a:rPr lang="en-US" altLang="zh-CN" sz="2400" dirty="0" smtClean="0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19672" y="2931790"/>
                <a:ext cx="2925801" cy="14327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解：（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1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）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3</a:t>
                </a:r>
                <a:r>
                  <a:rPr lang="en-US" altLang="zh-CN" sz="2800" i="1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x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+2</a:t>
                </a:r>
                <a:r>
                  <a:rPr lang="en-US" altLang="zh-CN" sz="2800" i="1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y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（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2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/>
                            <a:ea typeface="黑体" panose="02010609060101010101" pitchFamily="49" charset="-122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800" dirty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 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（</a:t>
                </a:r>
                <a:r>
                  <a:rPr lang="en-US" altLang="zh-CN" sz="2800" i="1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x</a:t>
                </a:r>
                <a:r>
                  <a:rPr lang="zh-CN" altLang="en-US" sz="2800" i="1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－</a:t>
                </a:r>
                <a:r>
                  <a:rPr lang="en-US" altLang="zh-CN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5</a:t>
                </a:r>
                <a:r>
                  <a:rPr lang="en-US" altLang="zh-CN" sz="2800" i="1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y</a:t>
                </a:r>
                <a:r>
                  <a:rPr lang="zh-CN" altLang="en-US" sz="2800" dirty="0" smtClean="0">
                    <a:solidFill>
                      <a:srgbClr val="FF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）</a:t>
                </a:r>
                <a:endParaRPr lang="zh-CN" altLang="en-US" sz="2800" dirty="0">
                  <a:solidFill>
                    <a:srgbClr val="FF0000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931790"/>
                <a:ext cx="2925801" cy="1432765"/>
              </a:xfrm>
              <a:prstGeom prst="rect">
                <a:avLst/>
              </a:prstGeom>
              <a:blipFill rotWithShape="1">
                <a:blip r:embed="rId3"/>
                <a:stretch>
                  <a:fillRect l="-4375" t="-2979" r="-2917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1"/>
          <p:cNvSpPr txBox="1"/>
          <p:nvPr/>
        </p:nvSpPr>
        <p:spPr>
          <a:xfrm>
            <a:off x="613925" y="1078872"/>
            <a:ext cx="8493760" cy="302433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algn="l">
              <a:lnSpc>
                <a:spcPct val="150000"/>
              </a:lnSpc>
            </a:pPr>
            <a:r>
              <a:rPr lang="en-US" altLang="zh-CN" sz="2400" i="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lang="zh-CN" altLang="en-US" sz="2400" i="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1).一个等边三角形的边长为</a:t>
            </a:r>
            <a:r>
              <a:rPr lang="zh-CN" altLang="en-US" sz="2400" i="1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p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,一个正方形的边长为</a:t>
            </a:r>
            <a:r>
              <a:rPr lang="zh-CN" altLang="en-US" sz="2400" i="1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q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,</a:t>
            </a:r>
          </a:p>
          <a:p>
            <a:pPr>
              <a:lnSpc>
                <a:spcPct val="150000"/>
              </a:lnSpc>
            </a:pP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则3</a:t>
            </a:r>
            <a:r>
              <a:rPr lang="zh-CN" altLang="en-US" sz="2400" i="1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p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+4</a:t>
            </a:r>
            <a:r>
              <a:rPr lang="zh-CN" altLang="en-US" sz="2400" i="1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q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表示</a:t>
            </a:r>
            <a:r>
              <a:rPr lang="zh-CN" altLang="en-US" sz="240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_______________________________________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;</a:t>
            </a:r>
          </a:p>
          <a:p>
            <a:pPr marL="0" algn="l">
              <a:lnSpc>
                <a:spcPct val="150000"/>
              </a:lnSpc>
            </a:pPr>
            <a:endParaRPr lang="zh-CN" altLang="en-US" sz="2400" i="0" dirty="0">
              <a:solidFill>
                <a:srgbClr val="1A272D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(2).一根弹簧长10 cm ,挂质量为1g的物体,弹簧</a:t>
            </a:r>
            <a:r>
              <a:rPr lang="zh-CN" altLang="en-US" sz="2400" i="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伸长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0.5cm</a:t>
            </a:r>
            <a:r>
              <a:rPr lang="zh-CN" altLang="en-US" sz="2400" i="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,</a:t>
            </a:r>
            <a:endParaRPr lang="en-US" altLang="zh-CN" sz="2400" i="0" dirty="0" smtClean="0">
              <a:solidFill>
                <a:srgbClr val="1A272D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i="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则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10+0.5</a:t>
            </a:r>
            <a:r>
              <a:rPr lang="zh-CN" altLang="en-US" sz="2400" i="1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表示</a:t>
            </a:r>
            <a:r>
              <a:rPr lang="zh-CN" altLang="en-US" sz="240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_________________________________</a:t>
            </a:r>
            <a:r>
              <a:rPr lang="zh-CN" altLang="en-US" sz="240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___</a:t>
            </a:r>
            <a:r>
              <a:rPr lang="zh-CN" altLang="en-US" sz="2400" dirty="0" smtClean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_</a:t>
            </a:r>
            <a:r>
              <a:rPr lang="zh-CN" altLang="en-US" sz="2400" i="0" dirty="0">
                <a:solidFill>
                  <a:srgbClr val="1A272D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;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11760" y="1791939"/>
            <a:ext cx="6139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一个等边三角形和一个正方形共有多少条边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5816" y="3435846"/>
            <a:ext cx="498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挂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千克后，这根弹簧的长度是多少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827584" y="120618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下列说法中，错误的是（　</a:t>
            </a:r>
            <a:r>
              <a:rPr lang="en-US" altLang="zh-CN" sz="2400" b="1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　）</a:t>
            </a:r>
          </a:p>
        </p:txBody>
      </p:sp>
      <p:graphicFrame>
        <p:nvGraphicFramePr>
          <p:cNvPr id="10069" name="yt_table_100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460374"/>
              </p:ext>
            </p:extLst>
          </p:nvPr>
        </p:nvGraphicFramePr>
        <p:xfrm>
          <a:off x="827584" y="1837847"/>
          <a:ext cx="7130098" cy="2194560"/>
        </p:xfrm>
        <a:graphic>
          <a:graphicData uri="http://schemas.openxmlformats.org/drawingml/2006/table">
            <a:tbl>
              <a:tblPr/>
              <a:tblGrid>
                <a:gridCol w="7130098"/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5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代数式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的意义是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的平方和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5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代数式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的意义是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5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倍与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的和的一半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用代数式表示为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＋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5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的一半与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的的差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用代数式表示为  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黑体" panose="02010609060101010101" pitchFamily="49" charset="-122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644008" y="11593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C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45673"/>
              </p:ext>
            </p:extLst>
          </p:nvPr>
        </p:nvGraphicFramePr>
        <p:xfrm>
          <a:off x="6156176" y="3435846"/>
          <a:ext cx="231775" cy="598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r:id="rId3" imgW="152400" imgH="393700" progId="Equation.KSEE3">
                  <p:embed/>
                </p:oleObj>
              </mc:Choice>
              <mc:Fallback>
                <p:oleObj r:id="rId3" imgW="1524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56176" y="3435846"/>
                        <a:ext cx="231775" cy="598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654340"/>
              </p:ext>
            </p:extLst>
          </p:nvPr>
        </p:nvGraphicFramePr>
        <p:xfrm>
          <a:off x="7092280" y="2859782"/>
          <a:ext cx="231775" cy="598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r:id="rId5" imgW="152400" imgH="393700" progId="Equation.KSEE3">
                  <p:embed/>
                </p:oleObj>
              </mc:Choice>
              <mc:Fallback>
                <p:oleObj r:id="rId5" imgW="1524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92280" y="2859782"/>
                        <a:ext cx="231775" cy="598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2"/>
          <p:cNvSpPr txBox="1"/>
          <p:nvPr/>
        </p:nvSpPr>
        <p:spPr>
          <a:xfrm>
            <a:off x="1066801" y="1060768"/>
            <a:ext cx="1028700" cy="77406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200" b="1" i="0">
                <a:solidFill>
                  <a:srgbClr val="538C76"/>
                </a:solidFill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8"/>
              <p:cNvSpPr txBox="1"/>
              <p:nvPr/>
            </p:nvSpPr>
            <p:spPr>
              <a:xfrm>
                <a:off x="675905" y="1131590"/>
                <a:ext cx="8394700" cy="1922145"/>
              </a:xfrm>
              <a:prstGeom prst="rect">
                <a:avLst/>
              </a:prstGeom>
              <a:noFill/>
            </p:spPr>
            <p:txBody>
              <a:bodyPr wrap="square" rtlCol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i="0" dirty="0" smtClean="0">
                    <a:solidFill>
                      <a:schemeClr val="tx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 </a:t>
                </a:r>
                <a:r>
                  <a:rPr lang="en-US" altLang="zh-CN" sz="2400" i="0" dirty="0" smtClean="0">
                    <a:solidFill>
                      <a:schemeClr val="tx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2.</a:t>
                </a:r>
                <a:r>
                  <a:rPr lang="zh-CN" altLang="en-US" sz="2400" i="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某</a:t>
                </a:r>
                <a:r>
                  <a:rPr lang="zh-CN" altLang="en-US" sz="2400" i="0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社区计划用</a:t>
                </a:r>
                <a:r>
                  <a:rPr lang="zh-CN" altLang="en-US" sz="2400" i="1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a</a:t>
                </a:r>
                <a:r>
                  <a:rPr lang="zh-CN" altLang="en-US" sz="2400" i="0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天完成建筑面积为1000平方米的居民住房节能改造任务，若实际比计划提前</a:t>
                </a:r>
                <a:r>
                  <a:rPr lang="zh-CN" altLang="en-US" sz="2400" i="1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b</a:t>
                </a:r>
                <a:r>
                  <a:rPr lang="zh-CN" altLang="en-US" sz="2400" i="0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天完成改造任务，则代数式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/>
                            <a:ea typeface="黑体" panose="02010609060101010101" pitchFamily="49" charset="-122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dirty="0"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1000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i="1" dirty="0"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a</m:t>
                        </m:r>
                        <m:r>
                          <a:rPr lang="zh-CN" altLang="en-US" sz="2400" b="0" i="1" dirty="0" smtClean="0">
                            <a:latin typeface="Cambria Math"/>
                            <a:ea typeface="黑体" panose="02010609060101010101" pitchFamily="49" charset="-122"/>
                            <a:cs typeface="Times New Roman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zh-CN" altLang="en-US" sz="2400" i="1" dirty="0">
                            <a:latin typeface="Times New Roman" pitchFamily="18" charset="0"/>
                            <a:ea typeface="黑体" panose="02010609060101010101" pitchFamily="49" charset="-122"/>
                            <a:cs typeface="Times New Roman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zh-CN" altLang="en-US" sz="2400" i="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表示</a:t>
                </a:r>
                <a:r>
                  <a:rPr lang="zh-CN" altLang="en-US" sz="2400" i="0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的实际意义</a:t>
                </a:r>
                <a:r>
                  <a:rPr lang="zh-CN" altLang="en-US" sz="2400" i="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为</a:t>
                </a:r>
                <a:r>
                  <a:rPr lang="zh-CN" altLang="en-US" sz="2400" i="0" u="sng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                                                            </a:t>
                </a:r>
                <a:r>
                  <a:rPr lang="en-US" altLang="zh-CN" sz="2400" i="0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.</a:t>
                </a:r>
                <a:r>
                  <a:rPr lang="zh-CN" altLang="en-US" sz="2400" i="0" u="sng" dirty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</a:rPr>
                  <a:t>          </a:t>
                </a:r>
              </a:p>
            </p:txBody>
          </p:sp>
        </mc:Choice>
        <mc:Fallback xmlns="">
          <p:sp>
            <p:nvSpPr>
              <p:cNvPr id="12" name="文本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905" y="1131590"/>
                <a:ext cx="8394700" cy="1922145"/>
              </a:xfrm>
              <a:prstGeom prst="rect">
                <a:avLst/>
              </a:prstGeom>
              <a:blipFill rotWithShape="1">
                <a:blip r:embed="rId2"/>
                <a:stretch>
                  <a:fillRect l="-1162" b="-6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3995936" y="2330758"/>
            <a:ext cx="3608070" cy="7683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实际每天完成的改造任务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3" name="yt_shape_10093"/>
          <p:cNvSpPr txBox="1"/>
          <p:nvPr/>
        </p:nvSpPr>
        <p:spPr>
          <a:xfrm>
            <a:off x="686063" y="1814273"/>
            <a:ext cx="7461885" cy="4794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每本书的高度为</a:t>
            </a:r>
            <a:r>
              <a:rPr lang="zh-CN" altLang="zh-CN" sz="100" b="1" i="1" spc="-100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 </a:t>
            </a:r>
            <a:r>
              <a:rPr lang="zh-CN" altLang="zh-CN" sz="24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　</a:t>
            </a:r>
            <a:r>
              <a:rPr lang="en-US" altLang="zh-CN" sz="2400" b="1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0</a:t>
            </a:r>
            <a:r>
              <a:rPr lang="en-US" altLang="zh-CN" sz="2400" b="1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，课桌的高度为</a:t>
            </a:r>
            <a:r>
              <a:rPr lang="zh-CN" altLang="zh-CN" sz="100" b="1" i="1" spc="-100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 </a:t>
            </a:r>
            <a:r>
              <a:rPr lang="zh-CN" altLang="zh-CN" sz="2400" b="1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　</a:t>
            </a:r>
            <a:r>
              <a:rPr lang="en-US" altLang="zh-CN" sz="2400" b="1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85</a:t>
            </a:r>
            <a:r>
              <a:rPr lang="zh-CN" altLang="zh-CN" sz="100" b="1" i="1" spc="-100" dirty="0">
                <a:noFill/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 </a:t>
            </a:r>
          </a:p>
        </p:txBody>
      </p:sp>
      <p:grpSp>
        <p:nvGrpSpPr>
          <p:cNvPr id="10095" name="yt_shape_10095"/>
          <p:cNvGrpSpPr/>
          <p:nvPr/>
        </p:nvGrpSpPr>
        <p:grpSpPr>
          <a:xfrm>
            <a:off x="6107787" y="3030609"/>
            <a:ext cx="2527300" cy="1634185"/>
            <a:chOff x="0" y="0"/>
            <a:chExt cx="2527300" cy="1634185"/>
          </a:xfrm>
        </p:grpSpPr>
        <p:pic>
          <p:nvPicPr>
            <p:cNvPr id="5" name="yt_image_10095" descr="{&quot;rangeId&quot;:0,&quot;⚘_5&quot;:1}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0" y="0"/>
              <a:ext cx="2527300" cy="1169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97" name="yt_shape_10097"/>
            <p:cNvSpPr txBox="1"/>
            <p:nvPr/>
          </p:nvSpPr>
          <p:spPr>
            <a:xfrm>
              <a:off x="896930" y="1205670"/>
              <a:ext cx="769441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anose="02020603050405020304"/>
                  <a:cs typeface="Times New Roman" pitchFamily="18" charset="0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题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635896" y="1746591"/>
            <a:ext cx="945261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0</a:t>
            </a: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5</a:t>
            </a:r>
            <a:r>
              <a:rPr kumimoji="0" lang="zh-CN" altLang="zh-CN" sz="2400" b="1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　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2240" y="1762008"/>
            <a:ext cx="7912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85</a:t>
            </a:r>
            <a:r>
              <a:rPr kumimoji="0" lang="zh-CN" altLang="zh-CN" sz="2400" b="1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　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yt_shape_10092"/>
          <p:cNvSpPr txBox="1"/>
          <p:nvPr/>
        </p:nvSpPr>
        <p:spPr>
          <a:xfrm>
            <a:off x="830323" y="1225990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如图，两摞规格相同的数学课本整齐地叠放在课桌上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95" name="yt_shape_10095"/>
          <p:cNvGrpSpPr/>
          <p:nvPr/>
        </p:nvGrpSpPr>
        <p:grpSpPr>
          <a:xfrm>
            <a:off x="6372200" y="2623365"/>
            <a:ext cx="2527300" cy="1685801"/>
            <a:chOff x="0" y="0"/>
            <a:chExt cx="2527300" cy="1685801"/>
          </a:xfrm>
        </p:grpSpPr>
        <p:pic>
          <p:nvPicPr>
            <p:cNvPr id="5" name="yt_image_10095" descr="{&quot;rangeId&quot;:0,&quot;⚘_5&quot;:1}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0" y="0"/>
              <a:ext cx="2527300" cy="1169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97" name="yt_shape_10097"/>
            <p:cNvSpPr txBox="1"/>
            <p:nvPr/>
          </p:nvSpPr>
          <p:spPr>
            <a:xfrm>
              <a:off x="896930" y="1205670"/>
              <a:ext cx="769441" cy="480131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3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anose="02020603050405020304"/>
                  <a:cs typeface="Times New Roman" pitchFamily="18" charset="0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</a:rPr>
                <a:t>题</a:t>
              </a:r>
            </a:p>
          </p:txBody>
        </p:sp>
      </p:grpSp>
      <p:sp>
        <p:nvSpPr>
          <p:cNvPr id="10099" name="yt_shape_10099"/>
          <p:cNvSpPr txBox="1"/>
          <p:nvPr/>
        </p:nvSpPr>
        <p:spPr>
          <a:xfrm>
            <a:off x="729782" y="987574"/>
            <a:ext cx="8064896" cy="1661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5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当课本的数量为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本时，请写出叠放在桌面上的一摞与题（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）中相同的数学课本高出地面的高度（用含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的代数式表示）；</a:t>
            </a:r>
          </a:p>
        </p:txBody>
      </p:sp>
      <p:sp>
        <p:nvSpPr>
          <p:cNvPr id="6" name="yt_shape_10100"/>
          <p:cNvSpPr txBox="1"/>
          <p:nvPr/>
        </p:nvSpPr>
        <p:spPr>
          <a:xfrm>
            <a:off x="748110" y="2715766"/>
            <a:ext cx="5391785" cy="1438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解∶（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2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 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因为</a:t>
            </a:r>
            <a:r>
              <a:rPr lang="en-US" altLang="zh-CN" sz="2400" b="1" i="1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x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本书的高度为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0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5</a:t>
            </a:r>
            <a:r>
              <a:rPr lang="en-US" altLang="zh-CN" sz="2400" b="1" i="1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x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cm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，课桌的高度为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85cm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，所以高出地面的高度为（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85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＋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0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5</a:t>
            </a:r>
            <a:r>
              <a:rPr lang="en-US" altLang="zh-CN" sz="2400" b="1" i="1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x</a:t>
            </a:r>
            <a:r>
              <a:rPr lang="zh-CN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</a:t>
            </a:r>
            <a:r>
              <a:rPr lang="en-US" altLang="zh-CN" sz="2400" b="1" i="0" u="none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 panose="02020603050405020304"/>
                <a:cs typeface="Times New Roman" pitchFamily="18" charset="0"/>
              </a:rPr>
              <a:t>cm</a:t>
            </a:r>
          </a:p>
        </p:txBody>
      </p:sp>
    </p:spTree>
    <p:extLst>
      <p:ext uri="{BB962C8B-B14F-4D97-AF65-F5344CB8AC3E}">
        <p14:creationId xmlns:p14="http://schemas.microsoft.com/office/powerpoint/2010/main" val="159070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99592" y="1419622"/>
            <a:ext cx="80636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35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代数式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把问题中的数量关系用含有数、字母和运算符号的式子表示出来的过程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就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叫作列代数式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.</a:t>
            </a:r>
            <a:endParaRPr lang="zh-CN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2067694"/>
            <a:ext cx="5987009" cy="830981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完成课后练习题</a:t>
            </a:r>
            <a:r>
              <a:rPr lang="en-US" altLang="zh-CN" sz="3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2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76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1354108"/>
            <a:ext cx="7950835" cy="22898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sz="28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学习重点：</a:t>
            </a:r>
            <a:r>
              <a:rPr lang="zh-CN" sz="2800" dirty="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把实际问题中的数量关系列成</a:t>
            </a:r>
            <a:r>
              <a:rPr lang="zh-CN" sz="2800" dirty="0" smtClean="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代数式</a:t>
            </a:r>
            <a:r>
              <a:rPr lang="zh-CN" altLang="en-US" sz="2800" dirty="0" smtClean="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sz="2800" dirty="0" smtClean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</a:t>
            </a:r>
            <a:r>
              <a:rPr lang="zh-CN" sz="28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难点：</a:t>
            </a:r>
            <a:r>
              <a:rPr lang="zh-CN" sz="2800" dirty="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理解描述数量关系的语句，从中找出数量关系里的运算顺序并能准确地列出</a:t>
            </a:r>
            <a:r>
              <a:rPr lang="zh-CN" sz="2800" dirty="0" smtClean="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代数式</a:t>
            </a:r>
            <a:r>
              <a:rPr lang="zh-CN" altLang="en-US" sz="2800" dirty="0" smtClean="0"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800" dirty="0"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11560" y="1103120"/>
            <a:ext cx="8280920" cy="11302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问题：</a:t>
            </a:r>
            <a:r>
              <a:rPr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某市为了创建全国“</a:t>
            </a:r>
            <a:r>
              <a:rPr sz="24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文明城市</a:t>
            </a:r>
            <a:r>
              <a:rPr sz="24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”，</a:t>
            </a:r>
            <a:r>
              <a:rPr sz="24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政府置办了两种规格的公益宣传广告牌</a:t>
            </a:r>
            <a:r>
              <a:rPr sz="2400" b="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  <a:endParaRPr sz="2400" b="0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pic>
        <p:nvPicPr>
          <p:cNvPr id="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787774"/>
            <a:ext cx="1437005" cy="1391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771" y="2428364"/>
            <a:ext cx="3368675" cy="1760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492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1155362"/>
            <a:ext cx="8424936" cy="30931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sz="2600" b="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1)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据了解，小广告牌是边长为</a:t>
            </a:r>
            <a:r>
              <a:rPr sz="2600" b="0" i="1" dirty="0" err="1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sz="2600" b="0" dirty="0" err="1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m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的正方形，</a:t>
            </a:r>
            <a:r>
              <a:rPr sz="2600" b="0" dirty="0" err="1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则它的面积为</a:t>
            </a:r>
            <a:r>
              <a:rPr sz="2600" b="0" u="sng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</a:t>
            </a:r>
            <a:r>
              <a:rPr lang="en-US" sz="2600" b="0" u="sng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</a:t>
            </a:r>
            <a:r>
              <a:rPr sz="2600" b="0" u="sng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m</a:t>
            </a:r>
            <a:r>
              <a:rPr sz="2600" b="0" baseline="30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50000"/>
              </a:lnSpc>
            </a:pP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(2)大广告牌是面积为5m</a:t>
            </a:r>
            <a:r>
              <a:rPr sz="2600" b="0" baseline="30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的长方形，一块大广告牌比一块小广告牌面积大</a:t>
            </a:r>
            <a:r>
              <a:rPr sz="2600" b="0" u="sng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    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m</a:t>
            </a:r>
            <a:r>
              <a:rPr sz="2600" b="0" baseline="3000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50000"/>
              </a:lnSpc>
            </a:pP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(3)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大广告牌的长为</a:t>
            </a:r>
            <a:r>
              <a:rPr sz="2600" b="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m，则宽为</a:t>
            </a:r>
            <a:r>
              <a:rPr sz="2600" b="0" u="sng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</a:t>
            </a:r>
            <a:r>
              <a:rPr lang="en-US" sz="2600" b="0" u="sng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  </a:t>
            </a:r>
            <a:r>
              <a:rPr sz="2600" b="0" u="sng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   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m.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1600" y="1851670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00935" y="2994022"/>
            <a:ext cx="909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</a:t>
            </a: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6"/>
              <p:cNvSpPr txBox="1"/>
              <p:nvPr/>
            </p:nvSpPr>
            <p:spPr>
              <a:xfrm>
                <a:off x="5076056" y="3291830"/>
                <a:ext cx="909955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dirty="0">
                              <a:solidFill>
                                <a:srgbClr val="FF0000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1" dirty="0">
                              <a:solidFill>
                                <a:srgbClr val="FF0000"/>
                              </a:solidFill>
                              <a:latin typeface="Times New Roman" pitchFamily="18" charset="0"/>
                              <a:ea typeface="黑体" panose="02010609060101010101" pitchFamily="49" charset="-122"/>
                              <a:cs typeface="Times New Roman" pitchFamily="18" charset="0"/>
                            </a:rPr>
                            <m:t>b</m:t>
                          </m:r>
                        </m:den>
                      </m:f>
                    </m:oMath>
                  </m:oMathPara>
                </a14:m>
                <a:endParaRPr lang="en-US" altLang="zh-CN" sz="2000" baseline="30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3291830"/>
                <a:ext cx="909955" cy="7836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qicai作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5870" y="195580"/>
            <a:ext cx="1330960" cy="5200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4096" y="1203598"/>
            <a:ext cx="8145832" cy="12926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sz="2600" b="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4)若大广告牌制作20个，小广告牌制作10个，大广告牌</a:t>
            </a:r>
            <a:r>
              <a:rPr sz="26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元/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个，小广告牌</a:t>
            </a:r>
            <a:r>
              <a:rPr sz="2600" b="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y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/</a:t>
            </a:r>
            <a:r>
              <a:rPr sz="26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个，则一共需要多少钱</a:t>
            </a:r>
            <a:r>
              <a:rPr sz="26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75856" y="2643758"/>
            <a:ext cx="1640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20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+10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752600"/>
            <a:ext cx="8380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sz="28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思考：如何用代数式表示</a:t>
            </a:r>
            <a:r>
              <a:rPr sz="2800" b="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sz="28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，</a:t>
            </a:r>
            <a:r>
              <a:rPr sz="2800" b="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sz="2800" b="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两数的和与差的积</a:t>
            </a:r>
            <a:r>
              <a:rPr sz="28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235" y="2522855"/>
            <a:ext cx="210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a</a:t>
            </a:r>
            <a:r>
              <a:rPr sz="240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，</a:t>
            </a:r>
            <a:r>
              <a:rPr sz="240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b</a:t>
            </a:r>
            <a:r>
              <a:rPr sz="240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两数的</a:t>
            </a:r>
            <a:r>
              <a:rPr sz="2800" dirty="0" err="1">
                <a:solidFill>
                  <a:srgbClr val="C0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和</a:t>
            </a:r>
            <a:endParaRPr lang="en-US" altLang="zh-CN" sz="2800" b="1" dirty="0">
              <a:solidFill>
                <a:srgbClr val="C0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40530" y="2517775"/>
            <a:ext cx="691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err="1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 err="1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+</a:t>
            </a:r>
            <a:r>
              <a:rPr lang="en-US" altLang="zh-CN" sz="2400" b="1" i="1" dirty="0" err="1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endParaRPr lang="en-US" altLang="zh-CN" sz="2400" b="1" i="1" dirty="0">
              <a:solidFill>
                <a:schemeClr val="tx1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098800" y="2666365"/>
            <a:ext cx="948690" cy="16319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4725" y="3152140"/>
            <a:ext cx="210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a</a:t>
            </a:r>
            <a:r>
              <a:rPr sz="240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，</a:t>
            </a:r>
            <a:r>
              <a:rPr sz="2400" i="1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b</a:t>
            </a:r>
            <a:r>
              <a:rPr sz="2400" dirty="0" err="1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两数的</a:t>
            </a:r>
            <a:r>
              <a:rPr lang="zh-CN" sz="2800" dirty="0">
                <a:solidFill>
                  <a:srgbClr val="C0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+mn-ea"/>
              </a:rPr>
              <a:t>差</a:t>
            </a:r>
            <a:endParaRPr lang="zh-CN" sz="2800" b="1" dirty="0">
              <a:solidFill>
                <a:srgbClr val="C00000"/>
              </a:solidFill>
              <a:latin typeface="Times New Roman" pitchFamily="18" charset="0"/>
              <a:ea typeface="黑体" panose="02010609060101010101" pitchFamily="49" charset="-122"/>
              <a:cs typeface="Times New Roman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24020" y="3147060"/>
            <a:ext cx="691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</a:t>
            </a:r>
            <a:r>
              <a:rPr lang="en-US" altLang="zh-CN" sz="2400" b="1" i="1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endParaRPr lang="en-US" altLang="zh-CN" sz="2400" b="1" i="1" dirty="0">
              <a:latin typeface="Times New Roman" pitchFamily="18" charset="0"/>
              <a:ea typeface="黑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082290" y="3295650"/>
            <a:ext cx="948690" cy="16319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右箭头 14"/>
          <p:cNvSpPr/>
          <p:nvPr/>
        </p:nvSpPr>
        <p:spPr>
          <a:xfrm rot="660000">
            <a:off x="4910455" y="2813685"/>
            <a:ext cx="948690" cy="18859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右箭头 15"/>
          <p:cNvSpPr/>
          <p:nvPr/>
        </p:nvSpPr>
        <p:spPr>
          <a:xfrm rot="20760000">
            <a:off x="4930140" y="3147695"/>
            <a:ext cx="942340" cy="188595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51880" y="2829560"/>
            <a:ext cx="2190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（</a:t>
            </a:r>
            <a:r>
              <a:rPr lang="en-US" altLang="zh-CN" sz="2400" b="1" i="1" dirty="0" err="1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 err="1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+</a:t>
            </a:r>
            <a:r>
              <a:rPr lang="en-US" altLang="zh-CN" sz="2400" b="1" i="1" dirty="0" err="1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）（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-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02325" y="2835275"/>
            <a:ext cx="691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积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4900930" y="3884295"/>
            <a:ext cx="3451860" cy="902970"/>
          </a:xfrm>
          <a:prstGeom prst="rect">
            <a:avLst/>
          </a:prstGeom>
          <a:noFill/>
          <a:ln w="47625" cmpd="dbl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特别指出：</a:t>
            </a:r>
            <a:r>
              <a:rPr lang="en-US" altLang="zh-CN" sz="2200" b="1" i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2200" b="1" i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两数的差，</a:t>
            </a:r>
            <a:r>
              <a:rPr lang="en-US" altLang="zh-CN" sz="2200" b="1" i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en-US" altLang="zh-CN" sz="2200" b="1" i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的差，都指</a:t>
            </a:r>
            <a:r>
              <a:rPr lang="en-US" altLang="zh-CN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“</a:t>
            </a:r>
            <a:r>
              <a:rPr lang="en-US" altLang="zh-CN" sz="2200" b="1" i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</a:t>
            </a:r>
            <a:r>
              <a:rPr lang="en-US" altLang="zh-CN" sz="2200" b="1" i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200" b="1" dirty="0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”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24" name="组合 23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活动一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2" grpId="0" animBg="1"/>
      <p:bldP spid="11" grpId="0"/>
      <p:bldP spid="12" grpId="0"/>
      <p:bldP spid="14" grpId="0" animBg="1"/>
      <p:bldP spid="15" grpId="0" animBg="1"/>
      <p:bldP spid="16" grpId="0" animBg="1"/>
      <p:bldP spid="17" grpId="0"/>
      <p:bldP spid="18" grpId="0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73555" y="2099310"/>
            <a:ext cx="2924175" cy="654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800" b="0" dirty="0">
                <a:ea typeface="黑体" panose="02010609060101010101" pitchFamily="49" charset="-122"/>
                <a:cs typeface="黑体" panose="02010609060101010101" pitchFamily="49" charset="-122"/>
              </a:rPr>
              <a:t>抓住关键词      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004435" y="2988310"/>
            <a:ext cx="3982369" cy="1558582"/>
            <a:chOff x="7540" y="5013"/>
            <a:chExt cx="5668" cy="2268"/>
          </a:xfrm>
        </p:grpSpPr>
        <p:sp>
          <p:nvSpPr>
            <p:cNvPr id="8200" name="AutoShape 8"/>
            <p:cNvSpPr/>
            <p:nvPr/>
          </p:nvSpPr>
          <p:spPr>
            <a:xfrm>
              <a:off x="7540" y="5013"/>
              <a:ext cx="5668" cy="2268"/>
            </a:xfrm>
            <a:prstGeom prst="cloudCallout">
              <a:avLst>
                <a:gd name="adj1" fmla="val -95794"/>
                <a:gd name="adj2" fmla="val -5321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sz="2800" b="1" dirty="0">
                <a:latin typeface="Times New Roman" panose="0202060305040502030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37" y="5517"/>
              <a:ext cx="4968" cy="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列代数式的根本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62716" y="1515691"/>
            <a:ext cx="10769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体会：</a:t>
            </a:r>
            <a:r>
              <a:rPr lang="zh-CN" altLang="en-US" sz="2400" b="0" dirty="0"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73555" y="2823210"/>
            <a:ext cx="2924175" cy="654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800" b="0">
                <a:ea typeface="黑体" panose="02010609060101010101" pitchFamily="49" charset="-122"/>
                <a:cs typeface="黑体" panose="02010609060101010101" pitchFamily="49" charset="-122"/>
              </a:rPr>
              <a:t>理清运算顺序   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17" name="组合 16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活动一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【一起归纳】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1560" y="1676438"/>
            <a:ext cx="8431852" cy="28346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35000"/>
              </a:lnSpc>
            </a:pP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问题：用代数式表示:</a:t>
            </a:r>
          </a:p>
          <a:p>
            <a:pPr marL="0" indent="0" eaLnBrk="1" latinLnBrk="0" hangingPunct="1">
              <a:lnSpc>
                <a:spcPct val="135000"/>
              </a:lnSpc>
            </a:pP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(1)购买2个单价为</a:t>
            </a:r>
            <a:r>
              <a:rPr lang="zh-CN" sz="22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元的面包和3瓶单价为</a:t>
            </a:r>
            <a:r>
              <a:rPr lang="zh-CN" sz="22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b</a:t>
            </a: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元的饮料所需的钱数.</a:t>
            </a:r>
          </a:p>
          <a:p>
            <a:pPr marL="0" indent="0" eaLnBrk="1" latinLnBrk="0" hangingPunct="1">
              <a:lnSpc>
                <a:spcPct val="135000"/>
              </a:lnSpc>
            </a:pP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(2</a:t>
            </a:r>
            <a:r>
              <a:rPr lang="zh-CN" sz="2200" b="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)把</a:t>
            </a:r>
            <a:r>
              <a:rPr lang="zh-CN" sz="22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a</a:t>
            </a: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元钱存入银行，存期3年，年利率为2.75%，到期时的利息是多少元?</a:t>
            </a:r>
          </a:p>
          <a:p>
            <a:pPr marL="0" indent="0" eaLnBrk="1" latinLnBrk="0" hangingPunct="1">
              <a:lnSpc>
                <a:spcPct val="135000"/>
              </a:lnSpc>
            </a:pP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(3)某商品的进价为</a:t>
            </a:r>
            <a:r>
              <a:rPr lang="zh-CN" sz="2200" b="0" i="1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x</a:t>
            </a: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元，先按进价的1.1倍标价，后又降价80元出售，现在的</a:t>
            </a:r>
            <a:r>
              <a:rPr lang="zh-CN" sz="2200" b="0" dirty="0" smtClean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售价是</a:t>
            </a:r>
            <a:r>
              <a:rPr lang="zh-CN" sz="2200" b="0" dirty="0"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多少元?</a:t>
            </a:r>
          </a:p>
        </p:txBody>
      </p:sp>
      <p:cxnSp>
        <p:nvCxnSpPr>
          <p:cNvPr id="10" name="直接箭头连接符 9"/>
          <p:cNvCxnSpPr/>
          <p:nvPr/>
        </p:nvCxnSpPr>
        <p:spPr>
          <a:xfrm>
            <a:off x="4211960" y="2449195"/>
            <a:ext cx="1520190" cy="915035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4023254" y="3651870"/>
            <a:ext cx="1206500" cy="254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796136" y="3199438"/>
            <a:ext cx="2880320" cy="904863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 cmpd="dbl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用文字表达数量关系的语言称为</a:t>
            </a:r>
            <a:r>
              <a:rPr lang="zh-CN" altLang="en-US" sz="2200" b="1" smtClean="0">
                <a:solidFill>
                  <a:srgbClr val="9966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文字语言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62716" y="1103883"/>
            <a:ext cx="3666199" cy="461665"/>
            <a:chOff x="460374" y="864542"/>
            <a:chExt cx="3666199" cy="461665"/>
          </a:xfrm>
        </p:grpSpPr>
        <p:grpSp>
          <p:nvGrpSpPr>
            <p:cNvPr id="21" name="组合 20"/>
            <p:cNvGrpSpPr/>
            <p:nvPr/>
          </p:nvGrpSpPr>
          <p:grpSpPr>
            <a:xfrm>
              <a:off x="460374" y="864542"/>
              <a:ext cx="3666199" cy="461665"/>
              <a:chOff x="460374" y="864542"/>
              <a:chExt cx="3666199" cy="46166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460374" y="916940"/>
                <a:ext cx="1812920" cy="369570"/>
              </a:xfrm>
              <a:prstGeom prst="roundRect">
                <a:avLst/>
              </a:prstGeom>
              <a:solidFill>
                <a:srgbClr val="009FB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文本框 22"/>
              <p:cNvSpPr txBox="1"/>
              <p:nvPr/>
            </p:nvSpPr>
            <p:spPr>
              <a:xfrm>
                <a:off x="560661" y="864542"/>
                <a:ext cx="35659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学生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活动二</a:t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 </a:t>
                </a:r>
                <a:r>
                  <a:rPr lang="zh-CN" altLang="en-US" sz="2400" dirty="0" smtClean="0">
                    <a:latin typeface="Times New Roman" pitchFamily="18" charset="0"/>
                    <a:ea typeface="黑体" panose="02010609060101010101" pitchFamily="49" charset="-122"/>
                    <a:cs typeface="Times New Roman" pitchFamily="18" charset="0"/>
                    <a:sym typeface="+mn-ea"/>
                  </a:rPr>
                  <a:t>【一起探究】</a:t>
                </a:r>
                <a:endParaRPr lang="zh-CN" altLang="en-US" sz="2400" dirty="0"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+mn-ea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554355" y="914400"/>
              <a:ext cx="0" cy="361950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1422</Words>
  <Application>Microsoft Office PowerPoint</Application>
  <PresentationFormat>全屏显示(16:9)</PresentationFormat>
  <Paragraphs>118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隶书</vt:lpstr>
      <vt:lpstr>Calibri</vt:lpstr>
      <vt:lpstr>黑体</vt:lpstr>
      <vt:lpstr>楷体</vt:lpstr>
      <vt:lpstr>Times New Roman</vt:lpstr>
      <vt:lpstr>微软雅黑</vt:lpstr>
      <vt:lpstr>Cambria Math</vt:lpstr>
      <vt:lpstr>2_自定义设计方案</vt:lpstr>
      <vt:lpstr>WPS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813</cp:revision>
  <dcterms:created xsi:type="dcterms:W3CDTF">2023-10-19T08:02:00Z</dcterms:created>
  <dcterms:modified xsi:type="dcterms:W3CDTF">2024-08-21T07:41:39Z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2052-10.8.2.6948</vt:lpwstr>
  </property>
  <property fmtid="{D5CDD505-2E9C-101B-9397-08002B2CF9AE}" pid="3" name="ICV">
    <vt:lpwstr>E5876C79E128464E999B27F57E031B17_13</vt:lpwstr>
  </property>
</Properties>
</file>